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61" r:id="rId4"/>
    <p:sldId id="257" r:id="rId5"/>
    <p:sldId id="256" r:id="rId6"/>
    <p:sldId id="259" r:id="rId7"/>
    <p:sldId id="258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2EDE"/>
    <a:srgbClr val="3F5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7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Relationship Id="rId4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146A-94F9-4D8B-89F4-BE3D1096ACBA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7BE2-553F-4991-98B5-F8132258027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507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146A-94F9-4D8B-89F4-BE3D1096ACBA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7BE2-553F-4991-98B5-F8132258027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37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146A-94F9-4D8B-89F4-BE3D1096ACBA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7BE2-553F-4991-98B5-F8132258027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17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146A-94F9-4D8B-89F4-BE3D1096ACBA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7BE2-553F-4991-98B5-F8132258027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176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146A-94F9-4D8B-89F4-BE3D1096ACBA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7BE2-553F-4991-98B5-F8132258027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2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146A-94F9-4D8B-89F4-BE3D1096ACBA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7BE2-553F-4991-98B5-F8132258027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675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146A-94F9-4D8B-89F4-BE3D1096ACBA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7BE2-553F-4991-98B5-F8132258027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864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146A-94F9-4D8B-89F4-BE3D1096ACBA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7BE2-553F-4991-98B5-F8132258027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66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146A-94F9-4D8B-89F4-BE3D1096ACBA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7BE2-553F-4991-98B5-F8132258027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429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146A-94F9-4D8B-89F4-BE3D1096ACBA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7BE2-553F-4991-98B5-F8132258027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05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146A-94F9-4D8B-89F4-BE3D1096ACBA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7BE2-553F-4991-98B5-F8132258027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480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C146A-94F9-4D8B-89F4-BE3D1096ACBA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B7BE2-553F-4991-98B5-F8132258027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99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8.gi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2.emf"/><Relationship Id="rId4" Type="http://schemas.openxmlformats.org/officeDocument/2006/relationships/image" Target="../media/image9.e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72400" cy="1470025"/>
          </a:xfrm>
        </p:spPr>
        <p:txBody>
          <a:bodyPr/>
          <a:lstStyle/>
          <a:p>
            <a:r>
              <a:rPr lang="es-ES" dirty="0" smtClean="0"/>
              <a:t>Conceptos básicos en Química Orgánica 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1375" y="4509120"/>
            <a:ext cx="6400800" cy="1752600"/>
          </a:xfrm>
        </p:spPr>
        <p:txBody>
          <a:bodyPr/>
          <a:lstStyle/>
          <a:p>
            <a:r>
              <a:rPr lang="es-ES" dirty="0" smtClean="0"/>
              <a:t> </a:t>
            </a:r>
            <a:r>
              <a:rPr lang="es-ES" dirty="0" smtClean="0">
                <a:solidFill>
                  <a:srgbClr val="002060"/>
                </a:solidFill>
              </a:rPr>
              <a:t>Mª Gloria Quintanilla López</a:t>
            </a:r>
          </a:p>
          <a:p>
            <a:r>
              <a:rPr lang="es-ES" dirty="0" smtClean="0">
                <a:solidFill>
                  <a:srgbClr val="002060"/>
                </a:solidFill>
              </a:rPr>
              <a:t>Prof. Titular de Química Orgánica</a:t>
            </a:r>
            <a:endParaRPr lang="es-ES" dirty="0">
              <a:solidFill>
                <a:srgbClr val="00206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594769"/>
            <a:ext cx="1762125" cy="1762125"/>
          </a:xfrm>
          <a:prstGeom prst="rect">
            <a:avLst/>
          </a:prstGeom>
        </p:spPr>
      </p:pic>
      <p:pic>
        <p:nvPicPr>
          <p:cNvPr id="6" name="Picture 6" descr="logo foli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22518" y="5820426"/>
            <a:ext cx="2420927" cy="734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8611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FORMULAS QUIMICO ORGÁNICAS</a:t>
            </a:r>
            <a:endParaRPr lang="es-ES" sz="2800" dirty="0"/>
          </a:p>
        </p:txBody>
      </p:sp>
      <p:sp>
        <p:nvSpPr>
          <p:cNvPr id="5" name="CuadroTexto 4"/>
          <p:cNvSpPr txBox="1"/>
          <p:nvPr/>
        </p:nvSpPr>
        <p:spPr>
          <a:xfrm>
            <a:off x="1043608" y="1442561"/>
            <a:ext cx="735516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Fórmula Empírica</a:t>
            </a:r>
            <a:r>
              <a:rPr lang="es-ES" dirty="0" smtClean="0"/>
              <a:t>: Muestra sólo la proporción de átomos presentes en el compuesto. Se obtiene de forma experimental (empírica): </a:t>
            </a:r>
            <a:r>
              <a:rPr lang="es-ES" dirty="0" err="1" smtClean="0"/>
              <a:t>p.e</a:t>
            </a:r>
            <a:r>
              <a:rPr lang="es-ES" dirty="0" smtClean="0"/>
              <a:t>.(CH</a:t>
            </a:r>
            <a:r>
              <a:rPr lang="es-ES" sz="1200" dirty="0" smtClean="0"/>
              <a:t>2</a:t>
            </a:r>
            <a:r>
              <a:rPr lang="es-ES" dirty="0" smtClean="0"/>
              <a:t>O)</a:t>
            </a:r>
            <a:r>
              <a:rPr lang="es-ES" sz="1400" dirty="0" smtClean="0"/>
              <a:t>n</a:t>
            </a:r>
          </a:p>
          <a:p>
            <a:endParaRPr lang="es-ES" sz="1400" dirty="0"/>
          </a:p>
          <a:p>
            <a:r>
              <a:rPr lang="es-ES" b="1" dirty="0" smtClean="0"/>
              <a:t>Fórmula Molecular</a:t>
            </a:r>
            <a:r>
              <a:rPr lang="es-ES" dirty="0" smtClean="0"/>
              <a:t>: Una vez que se sabe el peso molecular ya se puede expresar el numero real de átomos de una molécula orgánica: C</a:t>
            </a:r>
            <a:r>
              <a:rPr lang="es-ES" sz="1400" dirty="0" smtClean="0"/>
              <a:t>6</a:t>
            </a:r>
            <a:r>
              <a:rPr lang="es-ES" dirty="0" smtClean="0"/>
              <a:t>H</a:t>
            </a:r>
            <a:r>
              <a:rPr lang="es-ES" sz="1400" dirty="0" smtClean="0"/>
              <a:t>12</a:t>
            </a:r>
            <a:r>
              <a:rPr lang="es-ES" dirty="0" smtClean="0"/>
              <a:t>O</a:t>
            </a:r>
            <a:r>
              <a:rPr lang="es-ES" sz="1400" dirty="0" smtClean="0"/>
              <a:t>6</a:t>
            </a:r>
          </a:p>
          <a:p>
            <a:endParaRPr lang="es-ES" sz="1200" dirty="0"/>
          </a:p>
          <a:p>
            <a:r>
              <a:rPr lang="es-ES" b="1" dirty="0" smtClean="0"/>
              <a:t>Fórmula Estructural:</a:t>
            </a:r>
            <a:r>
              <a:rPr lang="es-ES" dirty="0" smtClean="0"/>
              <a:t> Muestra los enlaces entre los átomos de forma mas detallada, y por tanto los grupos funcionales de la molécula. Pueden ser de dos tipos:  </a:t>
            </a:r>
            <a:r>
              <a:rPr lang="es-ES" b="1" i="1" dirty="0" smtClean="0"/>
              <a:t>Condensadas </a:t>
            </a:r>
            <a:r>
              <a:rPr lang="es-ES" dirty="0" err="1" smtClean="0"/>
              <a:t>p.e</a:t>
            </a:r>
            <a:r>
              <a:rPr lang="es-ES" dirty="0" smtClean="0"/>
              <a:t>. CH</a:t>
            </a:r>
            <a:r>
              <a:rPr lang="es-ES" sz="1400" dirty="0" smtClean="0"/>
              <a:t>3</a:t>
            </a:r>
            <a:r>
              <a:rPr lang="es-ES" dirty="0" smtClean="0"/>
              <a:t>-COOH,  </a:t>
            </a:r>
            <a:r>
              <a:rPr lang="es-ES" dirty="0" err="1" smtClean="0"/>
              <a:t>CHBr</a:t>
            </a:r>
            <a:r>
              <a:rPr lang="es-ES" dirty="0" smtClean="0"/>
              <a:t>=</a:t>
            </a:r>
            <a:r>
              <a:rPr lang="es-ES" dirty="0" err="1" smtClean="0"/>
              <a:t>CHBr</a:t>
            </a:r>
            <a:endParaRPr lang="es-ES" dirty="0" smtClean="0"/>
          </a:p>
          <a:p>
            <a:r>
              <a:rPr lang="es-ES" dirty="0"/>
              <a:t>	</a:t>
            </a:r>
            <a:r>
              <a:rPr lang="es-ES" b="1" i="1" dirty="0" smtClean="0"/>
              <a:t>Expandidas o planas: </a:t>
            </a:r>
            <a:r>
              <a:rPr lang="es-ES" dirty="0" smtClean="0"/>
              <a:t>mayor detalle de sus enlaces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b="1" dirty="0" smtClean="0"/>
          </a:p>
          <a:p>
            <a:r>
              <a:rPr lang="es-ES" b="1" dirty="0" smtClean="0"/>
              <a:t>Fórmula tridimensional o espacial</a:t>
            </a:r>
            <a:r>
              <a:rPr lang="es-ES" dirty="0" smtClean="0"/>
              <a:t>: Muestra la disposición de los átomos de la molécula en el espacio.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043273"/>
            <a:ext cx="123825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100423"/>
            <a:ext cx="1152525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071848"/>
            <a:ext cx="1152525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879" y="5624753"/>
            <a:ext cx="116205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611469"/>
            <a:ext cx="120015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14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458907"/>
            <a:ext cx="2420001" cy="121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594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7883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Principales</a:t>
            </a:r>
            <a:r>
              <a:rPr lang="en-GB" dirty="0" smtClean="0"/>
              <a:t> series (</a:t>
            </a:r>
            <a:r>
              <a:rPr lang="en-GB" dirty="0" err="1" smtClean="0"/>
              <a:t>tipos</a:t>
            </a:r>
            <a:r>
              <a:rPr lang="en-GB" dirty="0" smtClean="0"/>
              <a:t>) de </a:t>
            </a:r>
            <a:r>
              <a:rPr lang="en-GB" dirty="0" err="1" smtClean="0"/>
              <a:t>compuestos</a:t>
            </a:r>
            <a:r>
              <a:rPr lang="en-GB" dirty="0" smtClean="0"/>
              <a:t> </a:t>
            </a:r>
            <a:r>
              <a:rPr lang="en-GB" dirty="0" err="1" smtClean="0"/>
              <a:t>orgánicos</a:t>
            </a:r>
            <a:endParaRPr lang="en-GB" dirty="0"/>
          </a:p>
        </p:txBody>
      </p:sp>
      <p:sp>
        <p:nvSpPr>
          <p:cNvPr id="3" name="2 CuadroTexto"/>
          <p:cNvSpPr txBox="1"/>
          <p:nvPr/>
        </p:nvSpPr>
        <p:spPr>
          <a:xfrm>
            <a:off x="174385" y="1895052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rgbClr val="432EDE"/>
                </a:solidFill>
              </a:rPr>
              <a:t>Serie</a:t>
            </a:r>
            <a:r>
              <a:rPr lang="en-GB" sz="2000" b="1" dirty="0" smtClean="0">
                <a:solidFill>
                  <a:srgbClr val="432EDE"/>
                </a:solidFill>
              </a:rPr>
              <a:t> </a:t>
            </a:r>
            <a:r>
              <a:rPr lang="en-GB" sz="2000" b="1" dirty="0" err="1">
                <a:solidFill>
                  <a:srgbClr val="432EDE"/>
                </a:solidFill>
              </a:rPr>
              <a:t>A</a:t>
            </a:r>
            <a:r>
              <a:rPr lang="en-GB" sz="2000" b="1" dirty="0" err="1" smtClean="0">
                <a:solidFill>
                  <a:srgbClr val="432EDE"/>
                </a:solidFill>
              </a:rPr>
              <a:t>cíclica</a:t>
            </a:r>
            <a:r>
              <a:rPr lang="en-GB" sz="2000" b="1" dirty="0" smtClean="0">
                <a:solidFill>
                  <a:srgbClr val="432EDE"/>
                </a:solidFill>
              </a:rPr>
              <a:t> (</a:t>
            </a:r>
            <a:r>
              <a:rPr lang="en-GB" sz="2000" b="1" dirty="0" err="1" smtClean="0">
                <a:solidFill>
                  <a:srgbClr val="432EDE"/>
                </a:solidFill>
              </a:rPr>
              <a:t>cadena</a:t>
            </a:r>
            <a:r>
              <a:rPr lang="en-GB" sz="2000" b="1" dirty="0" smtClean="0">
                <a:solidFill>
                  <a:srgbClr val="432EDE"/>
                </a:solidFill>
              </a:rPr>
              <a:t> </a:t>
            </a:r>
            <a:r>
              <a:rPr lang="en-GB" sz="2000" b="1" dirty="0" err="1" smtClean="0">
                <a:solidFill>
                  <a:srgbClr val="432EDE"/>
                </a:solidFill>
              </a:rPr>
              <a:t>abierta</a:t>
            </a:r>
            <a:r>
              <a:rPr lang="en-GB" sz="2000" b="1" dirty="0" smtClean="0">
                <a:solidFill>
                  <a:srgbClr val="432EDE"/>
                </a:solidFill>
              </a:rPr>
              <a:t>)  </a:t>
            </a:r>
            <a:endParaRPr lang="en-GB" sz="2000" b="1" dirty="0">
              <a:solidFill>
                <a:srgbClr val="432EDE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648239" y="1577452"/>
            <a:ext cx="3364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rgbClr val="432EDE"/>
                </a:solidFill>
              </a:rPr>
              <a:t>Saturados</a:t>
            </a:r>
            <a:r>
              <a:rPr lang="en-GB" sz="2000" b="1" dirty="0" smtClean="0">
                <a:solidFill>
                  <a:srgbClr val="432EDE"/>
                </a:solidFill>
              </a:rPr>
              <a:t> (</a:t>
            </a:r>
            <a:r>
              <a:rPr lang="en-GB" sz="2000" b="1" dirty="0" err="1" smtClean="0">
                <a:solidFill>
                  <a:srgbClr val="432EDE"/>
                </a:solidFill>
              </a:rPr>
              <a:t>parafínicos</a:t>
            </a:r>
            <a:r>
              <a:rPr lang="en-GB" sz="2000" b="1" dirty="0" smtClean="0">
                <a:solidFill>
                  <a:srgbClr val="432EDE"/>
                </a:solidFill>
              </a:rPr>
              <a:t>)</a:t>
            </a:r>
            <a:endParaRPr lang="en-GB" sz="2000" b="1" dirty="0">
              <a:solidFill>
                <a:srgbClr val="432EDE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604395" y="2101777"/>
            <a:ext cx="18673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rgbClr val="432EDE"/>
                </a:solidFill>
              </a:rPr>
              <a:t>Insaturados</a:t>
            </a:r>
            <a:r>
              <a:rPr lang="en-GB" sz="2000" b="1" dirty="0" smtClean="0">
                <a:solidFill>
                  <a:srgbClr val="432EDE"/>
                </a:solidFill>
              </a:rPr>
              <a:t> </a:t>
            </a:r>
            <a:endParaRPr lang="en-GB" sz="2000" b="1" dirty="0">
              <a:solidFill>
                <a:srgbClr val="432EDE"/>
              </a:solidFill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66618" y="4400945"/>
            <a:ext cx="9811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s-ES" sz="2400" b="1" dirty="0" smtClean="0">
                <a:solidFill>
                  <a:srgbClr val="0000FF"/>
                </a:solidFill>
                <a:latin typeface="+mj-lt"/>
              </a:rPr>
              <a:t>Serie </a:t>
            </a:r>
          </a:p>
          <a:p>
            <a:pPr algn="ctr" eaLnBrk="1" hangingPunct="1"/>
            <a:r>
              <a:rPr lang="es-ES" sz="2400" b="1" dirty="0" smtClean="0">
                <a:solidFill>
                  <a:srgbClr val="0000FF"/>
                </a:solidFill>
                <a:latin typeface="+mj-lt"/>
              </a:rPr>
              <a:t>Cíclica</a:t>
            </a:r>
            <a:endParaRPr lang="es-ES" sz="2400" b="1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236368" y="3817356"/>
            <a:ext cx="21262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es-ES" sz="2000" b="1" dirty="0" err="1">
                <a:solidFill>
                  <a:srgbClr val="0000FF"/>
                </a:solidFill>
                <a:latin typeface="+mj-lt"/>
              </a:rPr>
              <a:t>Carbocíclica</a:t>
            </a:r>
            <a:endParaRPr lang="es-ES" sz="2000" b="1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2219220" y="5415358"/>
            <a:ext cx="1800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es-ES" sz="2000" b="1" dirty="0">
                <a:solidFill>
                  <a:srgbClr val="0000FF"/>
                </a:solidFill>
                <a:latin typeface="+mj-lt"/>
              </a:rPr>
              <a:t>Heterocíclica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4317896" y="3634840"/>
            <a:ext cx="1316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es-ES" sz="2000" b="1" dirty="0">
                <a:solidFill>
                  <a:srgbClr val="0000FF"/>
                </a:solidFill>
                <a:latin typeface="+mj-lt"/>
              </a:rPr>
              <a:t>Alicíclica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4186083" y="4342563"/>
            <a:ext cx="16557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es-ES" sz="2000" b="1" dirty="0">
                <a:solidFill>
                  <a:srgbClr val="0000FF"/>
                </a:solidFill>
                <a:latin typeface="+mn-lt"/>
              </a:rPr>
              <a:t>Aromática</a:t>
            </a:r>
          </a:p>
        </p:txBody>
      </p:sp>
      <p:sp>
        <p:nvSpPr>
          <p:cNvPr id="12" name="Text Box 28"/>
          <p:cNvSpPr txBox="1">
            <a:spLocks noChangeArrowheads="1"/>
          </p:cNvSpPr>
          <p:nvPr/>
        </p:nvSpPr>
        <p:spPr bwMode="auto">
          <a:xfrm>
            <a:off x="4667145" y="5024833"/>
            <a:ext cx="1316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es-ES" sz="2000" b="1" dirty="0">
                <a:solidFill>
                  <a:srgbClr val="0000FF"/>
                </a:solidFill>
                <a:latin typeface="+mj-lt"/>
              </a:rPr>
              <a:t>Alicíclica</a:t>
            </a:r>
          </a:p>
        </p:txBody>
      </p:sp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4694133" y="5840808"/>
            <a:ext cx="170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es-ES" sz="2000" b="1" dirty="0">
                <a:solidFill>
                  <a:srgbClr val="0000FF"/>
                </a:solidFill>
                <a:latin typeface="+mj-lt"/>
              </a:rPr>
              <a:t>Aromática</a:t>
            </a:r>
          </a:p>
        </p:txBody>
      </p:sp>
      <p:graphicFrame>
        <p:nvGraphicFramePr>
          <p:cNvPr id="14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6826519"/>
              </p:ext>
            </p:extLst>
          </p:nvPr>
        </p:nvGraphicFramePr>
        <p:xfrm>
          <a:off x="6669885" y="3574057"/>
          <a:ext cx="89376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" name="CS ChemDraw Drawing" r:id="rId3" imgW="1055880" imgH="611280" progId="ChemDraw.Document.6.0">
                  <p:embed/>
                </p:oleObj>
              </mc:Choice>
              <mc:Fallback>
                <p:oleObj name="CS ChemDraw Drawing" r:id="rId3" imgW="1055880" imgH="61128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9885" y="3574057"/>
                        <a:ext cx="893763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1059387"/>
              </p:ext>
            </p:extLst>
          </p:nvPr>
        </p:nvGraphicFramePr>
        <p:xfrm>
          <a:off x="6119023" y="3853258"/>
          <a:ext cx="550862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" name="CS ChemDraw Drawing" r:id="rId5" imgW="650520" imgH="1151640" progId="ChemDraw.Document.6.0">
                  <p:embed/>
                </p:oleObj>
              </mc:Choice>
              <mc:Fallback>
                <p:oleObj name="CS ChemDraw Drawing" r:id="rId5" imgW="650520" imgH="115164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9023" y="3853258"/>
                        <a:ext cx="550862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35149"/>
              </p:ext>
            </p:extLst>
          </p:nvPr>
        </p:nvGraphicFramePr>
        <p:xfrm>
          <a:off x="6276870" y="5624908"/>
          <a:ext cx="550863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" name="CS ChemDraw Drawing" r:id="rId7" imgW="671040" imgH="847440" progId="ChemDraw.Document.6.0">
                  <p:embed/>
                </p:oleObj>
              </mc:Choice>
              <mc:Fallback>
                <p:oleObj name="CS ChemDraw Drawing" r:id="rId7" imgW="671040" imgH="84744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6870" y="5624908"/>
                        <a:ext cx="550863" cy="690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942673"/>
              </p:ext>
            </p:extLst>
          </p:nvPr>
        </p:nvGraphicFramePr>
        <p:xfrm>
          <a:off x="6276870" y="4905770"/>
          <a:ext cx="4889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" name="CS ChemDraw Drawing" r:id="rId9" imgW="578160" imgH="580680" progId="ChemDraw.Document.6.0">
                  <p:embed/>
                </p:oleObj>
              </mc:Choice>
              <mc:Fallback>
                <p:oleObj name="CS ChemDraw Drawing" r:id="rId9" imgW="578160" imgH="58068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6870" y="4905770"/>
                        <a:ext cx="48895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AutoShape 45"/>
          <p:cNvSpPr>
            <a:spLocks/>
          </p:cNvSpPr>
          <p:nvPr/>
        </p:nvSpPr>
        <p:spPr bwMode="auto">
          <a:xfrm>
            <a:off x="4995064" y="1932588"/>
            <a:ext cx="254863" cy="945577"/>
          </a:xfrm>
          <a:prstGeom prst="leftBrace">
            <a:avLst>
              <a:gd name="adj1" fmla="val 29993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 sz="2000" b="1">
              <a:solidFill>
                <a:srgbClr val="432EDE"/>
              </a:solidFill>
            </a:endParaRPr>
          </a:p>
        </p:txBody>
      </p:sp>
      <p:sp>
        <p:nvSpPr>
          <p:cNvPr id="19" name="AutoShape 46"/>
          <p:cNvSpPr>
            <a:spLocks/>
          </p:cNvSpPr>
          <p:nvPr/>
        </p:nvSpPr>
        <p:spPr bwMode="auto">
          <a:xfrm>
            <a:off x="4162320" y="4977208"/>
            <a:ext cx="433388" cy="1296987"/>
          </a:xfrm>
          <a:prstGeom prst="leftBrace">
            <a:avLst>
              <a:gd name="adj1" fmla="val 24939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" name="Text Box 48"/>
          <p:cNvSpPr txBox="1">
            <a:spLocks noChangeArrowheads="1"/>
          </p:cNvSpPr>
          <p:nvPr/>
        </p:nvSpPr>
        <p:spPr bwMode="auto">
          <a:xfrm>
            <a:off x="6990222" y="4330985"/>
            <a:ext cx="86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es-ES" dirty="0"/>
              <a:t>Anilina</a:t>
            </a: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7188095" y="5048645"/>
            <a:ext cx="984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es-ES"/>
              <a:t>Oxirano</a:t>
            </a: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7188095" y="5769370"/>
            <a:ext cx="946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es-ES"/>
              <a:t>Piridina</a:t>
            </a:r>
          </a:p>
        </p:txBody>
      </p:sp>
      <p:sp>
        <p:nvSpPr>
          <p:cNvPr id="23" name="AutoShape 45"/>
          <p:cNvSpPr>
            <a:spLocks/>
          </p:cNvSpPr>
          <p:nvPr/>
        </p:nvSpPr>
        <p:spPr bwMode="auto">
          <a:xfrm>
            <a:off x="1695824" y="3226977"/>
            <a:ext cx="360363" cy="3357586"/>
          </a:xfrm>
          <a:prstGeom prst="leftBrace">
            <a:avLst>
              <a:gd name="adj1" fmla="val 29993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4" name="AutoShape 45"/>
          <p:cNvSpPr>
            <a:spLocks/>
          </p:cNvSpPr>
          <p:nvPr/>
        </p:nvSpPr>
        <p:spPr bwMode="auto">
          <a:xfrm>
            <a:off x="4019445" y="3561105"/>
            <a:ext cx="325176" cy="1266878"/>
          </a:xfrm>
          <a:prstGeom prst="leftBrace">
            <a:avLst>
              <a:gd name="adj1" fmla="val 29993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5" name="CuadroTexto 24"/>
          <p:cNvSpPr txBox="1"/>
          <p:nvPr/>
        </p:nvSpPr>
        <p:spPr>
          <a:xfrm>
            <a:off x="5178186" y="2032380"/>
            <a:ext cx="35639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srgbClr val="432EDE"/>
                </a:solidFill>
              </a:rPr>
              <a:t>Con dobles enlaces: </a:t>
            </a:r>
            <a:r>
              <a:rPr lang="es-ES" sz="2000" b="1" dirty="0" err="1" smtClean="0">
                <a:solidFill>
                  <a:srgbClr val="432EDE"/>
                </a:solidFill>
              </a:rPr>
              <a:t>olefínicos</a:t>
            </a:r>
            <a:endParaRPr lang="es-ES" sz="2000" b="1" dirty="0" smtClean="0">
              <a:solidFill>
                <a:srgbClr val="432EDE"/>
              </a:solidFill>
            </a:endParaRPr>
          </a:p>
          <a:p>
            <a:r>
              <a:rPr lang="es-ES" sz="2000" b="1" dirty="0" smtClean="0">
                <a:solidFill>
                  <a:srgbClr val="432EDE"/>
                </a:solidFill>
              </a:rPr>
              <a:t>Con triples enlaces: acetilénicos</a:t>
            </a:r>
            <a:endParaRPr lang="es-ES" sz="2000" b="1" dirty="0">
              <a:solidFill>
                <a:srgbClr val="432EDE"/>
              </a:solidFill>
            </a:endParaRPr>
          </a:p>
        </p:txBody>
      </p:sp>
      <p:sp>
        <p:nvSpPr>
          <p:cNvPr id="26" name="AutoShape 45"/>
          <p:cNvSpPr>
            <a:spLocks/>
          </p:cNvSpPr>
          <p:nvPr/>
        </p:nvSpPr>
        <p:spPr bwMode="auto">
          <a:xfrm>
            <a:off x="3441807" y="1577155"/>
            <a:ext cx="325176" cy="1266878"/>
          </a:xfrm>
          <a:prstGeom prst="leftBrace">
            <a:avLst>
              <a:gd name="adj1" fmla="val 29993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432ED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543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Grupo funcional, Radical, </a:t>
            </a:r>
            <a:r>
              <a:rPr lang="es-ES" dirty="0" err="1" smtClean="0"/>
              <a:t>Insaturacion</a:t>
            </a:r>
            <a:r>
              <a:rPr lang="es-ES" dirty="0" smtClean="0"/>
              <a:t>, 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755576" y="2060848"/>
            <a:ext cx="763284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2060"/>
                </a:solidFill>
              </a:rPr>
              <a:t>Grupo </a:t>
            </a:r>
            <a:r>
              <a:rPr lang="en-GB" sz="2400" b="1" dirty="0" err="1" smtClean="0">
                <a:solidFill>
                  <a:srgbClr val="002060"/>
                </a:solidFill>
              </a:rPr>
              <a:t>funcional</a:t>
            </a:r>
            <a:r>
              <a:rPr lang="en-GB" sz="2400" b="1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/>
              <a:t>es</a:t>
            </a:r>
            <a:r>
              <a:rPr lang="en-GB" dirty="0" smtClean="0"/>
              <a:t> un </a:t>
            </a:r>
            <a:r>
              <a:rPr lang="en-GB" dirty="0" err="1" smtClean="0"/>
              <a:t>átomo</a:t>
            </a:r>
            <a:r>
              <a:rPr lang="en-GB" dirty="0" smtClean="0"/>
              <a:t> o </a:t>
            </a:r>
            <a:r>
              <a:rPr lang="en-GB" dirty="0" err="1" smtClean="0"/>
              <a:t>grupo</a:t>
            </a:r>
            <a:r>
              <a:rPr lang="en-GB" dirty="0" smtClean="0"/>
              <a:t> de </a:t>
            </a:r>
            <a:r>
              <a:rPr lang="en-GB" dirty="0" err="1" smtClean="0"/>
              <a:t>átomos</a:t>
            </a:r>
            <a:r>
              <a:rPr lang="en-GB" dirty="0" smtClean="0"/>
              <a:t> que </a:t>
            </a:r>
            <a:r>
              <a:rPr lang="en-GB" dirty="0" err="1" smtClean="0"/>
              <a:t>unido</a:t>
            </a:r>
            <a:r>
              <a:rPr lang="en-GB" dirty="0" smtClean="0"/>
              <a:t> o </a:t>
            </a:r>
            <a:r>
              <a:rPr lang="en-GB" dirty="0" err="1" smtClean="0"/>
              <a:t>inserto</a:t>
            </a:r>
            <a:r>
              <a:rPr lang="en-GB" dirty="0" smtClean="0"/>
              <a:t> en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cadena</a:t>
            </a:r>
            <a:r>
              <a:rPr lang="en-GB" dirty="0" smtClean="0"/>
              <a:t> </a:t>
            </a:r>
            <a:r>
              <a:rPr lang="en-GB" dirty="0" err="1" smtClean="0"/>
              <a:t>carbonada</a:t>
            </a:r>
            <a:r>
              <a:rPr lang="en-GB" dirty="0" smtClean="0"/>
              <a:t> </a:t>
            </a:r>
            <a:r>
              <a:rPr lang="en-GB" dirty="0" err="1" smtClean="0"/>
              <a:t>confiere</a:t>
            </a:r>
            <a:r>
              <a:rPr lang="en-GB" dirty="0" smtClean="0"/>
              <a:t> a </a:t>
            </a:r>
            <a:r>
              <a:rPr lang="en-GB" dirty="0" err="1" smtClean="0"/>
              <a:t>ésta</a:t>
            </a:r>
            <a:r>
              <a:rPr lang="en-GB" dirty="0" smtClean="0"/>
              <a:t> </a:t>
            </a:r>
            <a:r>
              <a:rPr lang="en-GB" dirty="0" err="1" smtClean="0"/>
              <a:t>unas</a:t>
            </a:r>
            <a:r>
              <a:rPr lang="en-GB" dirty="0" smtClean="0"/>
              <a:t> </a:t>
            </a:r>
            <a:r>
              <a:rPr lang="en-GB" dirty="0" err="1" smtClean="0"/>
              <a:t>propiedades</a:t>
            </a:r>
            <a:r>
              <a:rPr lang="en-GB" dirty="0" smtClean="0"/>
              <a:t> </a:t>
            </a:r>
            <a:r>
              <a:rPr lang="en-GB" dirty="0" err="1" smtClean="0"/>
              <a:t>características</a:t>
            </a:r>
            <a:r>
              <a:rPr lang="en-GB" dirty="0" smtClean="0"/>
              <a:t> de ese </a:t>
            </a:r>
            <a:r>
              <a:rPr lang="en-GB" dirty="0" err="1" smtClean="0"/>
              <a:t>grupo</a:t>
            </a:r>
            <a:r>
              <a:rPr lang="en-GB" dirty="0" smtClean="0"/>
              <a:t> </a:t>
            </a:r>
            <a:r>
              <a:rPr lang="en-GB" dirty="0" err="1" smtClean="0"/>
              <a:t>funcional</a:t>
            </a:r>
            <a:r>
              <a:rPr lang="en-GB" dirty="0" smtClean="0"/>
              <a:t>. </a:t>
            </a:r>
            <a:r>
              <a:rPr lang="en-GB" dirty="0" err="1" smtClean="0"/>
              <a:t>P.e.</a:t>
            </a:r>
            <a:r>
              <a:rPr lang="en-GB" dirty="0" smtClean="0"/>
              <a:t> : -OH en los </a:t>
            </a:r>
            <a:r>
              <a:rPr lang="en-GB" dirty="0" err="1" smtClean="0"/>
              <a:t>alcoholes</a:t>
            </a:r>
            <a:r>
              <a:rPr lang="en-GB" dirty="0" smtClean="0"/>
              <a:t>,  -CO- en las </a:t>
            </a:r>
            <a:r>
              <a:rPr lang="en-GB" dirty="0" err="1" smtClean="0"/>
              <a:t>cetonas</a:t>
            </a:r>
            <a:r>
              <a:rPr lang="en-GB" dirty="0" smtClean="0"/>
              <a:t>, -COOH en los </a:t>
            </a:r>
            <a:r>
              <a:rPr lang="en-GB" dirty="0" err="1" smtClean="0"/>
              <a:t>ácidos</a:t>
            </a:r>
            <a:r>
              <a:rPr lang="en-GB" dirty="0" smtClean="0"/>
              <a:t> </a:t>
            </a:r>
            <a:r>
              <a:rPr lang="en-GB" dirty="0" err="1" smtClean="0"/>
              <a:t>carboxílicos</a:t>
            </a:r>
            <a:r>
              <a:rPr lang="en-GB" dirty="0" smtClean="0"/>
              <a:t>  </a:t>
            </a:r>
            <a:r>
              <a:rPr lang="en-GB" dirty="0" err="1" smtClean="0"/>
              <a:t>etc</a:t>
            </a:r>
            <a:endParaRPr lang="en-GB" dirty="0" smtClean="0"/>
          </a:p>
          <a:p>
            <a:endParaRPr lang="en-GB" dirty="0"/>
          </a:p>
          <a:p>
            <a:r>
              <a:rPr lang="en-GB" sz="2400" b="1" dirty="0" smtClean="0">
                <a:solidFill>
                  <a:srgbClr val="002060"/>
                </a:solidFill>
              </a:rPr>
              <a:t>Radical</a:t>
            </a:r>
            <a:r>
              <a:rPr lang="en-GB" dirty="0" smtClean="0"/>
              <a:t> </a:t>
            </a:r>
            <a:r>
              <a:rPr lang="en-GB" dirty="0" err="1" smtClean="0"/>
              <a:t>es</a:t>
            </a:r>
            <a:r>
              <a:rPr lang="en-GB" dirty="0" smtClean="0"/>
              <a:t> un </a:t>
            </a:r>
            <a:r>
              <a:rPr lang="en-GB" dirty="0" err="1" smtClean="0"/>
              <a:t>agrupamiento</a:t>
            </a:r>
            <a:r>
              <a:rPr lang="en-GB" dirty="0" smtClean="0"/>
              <a:t> </a:t>
            </a:r>
            <a:r>
              <a:rPr lang="en-GB" dirty="0" err="1" smtClean="0"/>
              <a:t>atómico</a:t>
            </a:r>
            <a:r>
              <a:rPr lang="en-GB" dirty="0" smtClean="0"/>
              <a:t> con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valencia</a:t>
            </a:r>
            <a:r>
              <a:rPr lang="en-GB" dirty="0" smtClean="0"/>
              <a:t> </a:t>
            </a:r>
            <a:r>
              <a:rPr lang="en-GB" dirty="0" err="1" smtClean="0"/>
              <a:t>libre</a:t>
            </a:r>
            <a:r>
              <a:rPr lang="en-GB" dirty="0" smtClean="0"/>
              <a:t> </a:t>
            </a:r>
            <a:r>
              <a:rPr lang="en-GB" dirty="0" err="1" smtClean="0"/>
              <a:t>por</a:t>
            </a:r>
            <a:r>
              <a:rPr lang="en-GB" dirty="0" smtClean="0"/>
              <a:t> la que se </a:t>
            </a:r>
            <a:r>
              <a:rPr lang="en-GB" dirty="0" err="1" smtClean="0"/>
              <a:t>unirá</a:t>
            </a:r>
            <a:r>
              <a:rPr lang="en-GB" dirty="0" smtClean="0"/>
              <a:t> al </a:t>
            </a:r>
            <a:r>
              <a:rPr lang="en-GB" dirty="0" err="1" smtClean="0"/>
              <a:t>grupo</a:t>
            </a:r>
            <a:r>
              <a:rPr lang="en-GB" dirty="0" smtClean="0"/>
              <a:t> </a:t>
            </a:r>
            <a:r>
              <a:rPr lang="en-GB" dirty="0" err="1" smtClean="0"/>
              <a:t>funcional</a:t>
            </a:r>
            <a:r>
              <a:rPr lang="en-GB" dirty="0" smtClean="0"/>
              <a:t>, </a:t>
            </a:r>
            <a:r>
              <a:rPr lang="en-GB" dirty="0" err="1" smtClean="0"/>
              <a:t>si</a:t>
            </a:r>
            <a:r>
              <a:rPr lang="en-GB" dirty="0" smtClean="0"/>
              <a:t> lo hay, o a la </a:t>
            </a:r>
            <a:r>
              <a:rPr lang="en-GB" dirty="0" err="1" smtClean="0"/>
              <a:t>cadena</a:t>
            </a:r>
            <a:r>
              <a:rPr lang="en-GB" dirty="0" smtClean="0"/>
              <a:t> principal de la </a:t>
            </a:r>
            <a:r>
              <a:rPr lang="en-GB" dirty="0" err="1" smtClean="0"/>
              <a:t>molécula</a:t>
            </a:r>
            <a:r>
              <a:rPr lang="en-GB" dirty="0" smtClean="0"/>
              <a:t>. </a:t>
            </a:r>
            <a:r>
              <a:rPr lang="en-GB" dirty="0" err="1" smtClean="0"/>
              <a:t>P.e.</a:t>
            </a:r>
            <a:r>
              <a:rPr lang="en-GB" dirty="0" smtClean="0"/>
              <a:t> CH</a:t>
            </a:r>
            <a:r>
              <a:rPr lang="en-GB" sz="1400" dirty="0" smtClean="0"/>
              <a:t>3</a:t>
            </a:r>
            <a:r>
              <a:rPr lang="en-GB" dirty="0" smtClean="0"/>
              <a:t>-CH</a:t>
            </a:r>
            <a:r>
              <a:rPr lang="en-GB" sz="1400" dirty="0" smtClean="0"/>
              <a:t>2</a:t>
            </a:r>
            <a:r>
              <a:rPr lang="en-GB" dirty="0" smtClean="0"/>
              <a:t>- </a:t>
            </a:r>
            <a:r>
              <a:rPr lang="en-GB" dirty="0" err="1" smtClean="0"/>
              <a:t>Etilo</a:t>
            </a:r>
            <a:endParaRPr lang="en-GB" dirty="0" smtClean="0"/>
          </a:p>
          <a:p>
            <a:endParaRPr lang="en-GB" dirty="0"/>
          </a:p>
          <a:p>
            <a:r>
              <a:rPr lang="en-GB" sz="2400" b="1" dirty="0" err="1" smtClean="0">
                <a:solidFill>
                  <a:srgbClr val="002060"/>
                </a:solidFill>
              </a:rPr>
              <a:t>Insaturación</a:t>
            </a:r>
            <a:r>
              <a:rPr lang="en-GB" b="1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molécula</a:t>
            </a:r>
            <a:r>
              <a:rPr lang="en-GB" dirty="0" smtClean="0"/>
              <a:t> </a:t>
            </a:r>
            <a:r>
              <a:rPr lang="en-GB" dirty="0" err="1" smtClean="0"/>
              <a:t>organica</a:t>
            </a:r>
            <a:r>
              <a:rPr lang="en-GB" dirty="0" smtClean="0"/>
              <a:t> </a:t>
            </a:r>
            <a:r>
              <a:rPr lang="en-GB" dirty="0" err="1" smtClean="0"/>
              <a:t>existe</a:t>
            </a:r>
            <a:r>
              <a:rPr lang="en-GB" dirty="0" smtClean="0"/>
              <a:t>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insaturación</a:t>
            </a:r>
            <a:r>
              <a:rPr lang="en-GB" dirty="0" smtClean="0"/>
              <a:t> </a:t>
            </a:r>
            <a:r>
              <a:rPr lang="en-GB" dirty="0" err="1" smtClean="0"/>
              <a:t>cuando</a:t>
            </a:r>
            <a:r>
              <a:rPr lang="en-GB" dirty="0" smtClean="0"/>
              <a:t> </a:t>
            </a:r>
            <a:r>
              <a:rPr lang="en-GB" dirty="0" err="1" smtClean="0"/>
              <a:t>contiene</a:t>
            </a:r>
            <a:r>
              <a:rPr lang="en-GB" dirty="0" smtClean="0"/>
              <a:t>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pareja</a:t>
            </a:r>
            <a:r>
              <a:rPr lang="en-GB" dirty="0" smtClean="0"/>
              <a:t> de </a:t>
            </a:r>
            <a:r>
              <a:rPr lang="en-GB" dirty="0" err="1" smtClean="0"/>
              <a:t>atomos</a:t>
            </a:r>
            <a:r>
              <a:rPr lang="en-GB" dirty="0" smtClean="0"/>
              <a:t> de H </a:t>
            </a:r>
            <a:r>
              <a:rPr lang="en-GB" dirty="0" err="1" smtClean="0"/>
              <a:t>menos</a:t>
            </a:r>
            <a:r>
              <a:rPr lang="en-GB" dirty="0" smtClean="0"/>
              <a:t> que el </a:t>
            </a:r>
            <a:r>
              <a:rPr lang="en-GB" dirty="0" err="1" smtClean="0"/>
              <a:t>hidrocarburo</a:t>
            </a:r>
            <a:r>
              <a:rPr lang="en-GB" dirty="0" smtClean="0"/>
              <a:t> </a:t>
            </a:r>
            <a:r>
              <a:rPr lang="en-GB" dirty="0" err="1" smtClean="0"/>
              <a:t>saturado</a:t>
            </a:r>
            <a:r>
              <a:rPr lang="en-GB" dirty="0" smtClean="0"/>
              <a:t> </a:t>
            </a:r>
            <a:r>
              <a:rPr lang="en-GB" dirty="0" err="1" smtClean="0"/>
              <a:t>correspondiente</a:t>
            </a:r>
            <a:r>
              <a:rPr lang="en-GB" dirty="0" smtClean="0"/>
              <a:t>.  C</a:t>
            </a:r>
            <a:r>
              <a:rPr lang="en-GB" sz="1400" dirty="0" smtClean="0"/>
              <a:t>n</a:t>
            </a:r>
            <a:r>
              <a:rPr lang="en-GB" dirty="0" smtClean="0"/>
              <a:t>H</a:t>
            </a:r>
            <a:r>
              <a:rPr lang="en-GB" sz="1400" dirty="0" smtClean="0"/>
              <a:t>2n+2: </a:t>
            </a:r>
            <a:r>
              <a:rPr lang="en-GB" dirty="0" err="1" smtClean="0"/>
              <a:t>hidroc</a:t>
            </a:r>
            <a:r>
              <a:rPr lang="en-GB" dirty="0" smtClean="0"/>
              <a:t>. </a:t>
            </a:r>
            <a:r>
              <a:rPr lang="en-GB" dirty="0" err="1"/>
              <a:t>s</a:t>
            </a:r>
            <a:r>
              <a:rPr lang="en-GB" dirty="0" err="1" smtClean="0"/>
              <a:t>aturado</a:t>
            </a:r>
            <a:r>
              <a:rPr lang="en-GB" dirty="0" smtClean="0"/>
              <a:t> </a:t>
            </a:r>
            <a:r>
              <a:rPr lang="en-GB" dirty="0" err="1" smtClean="0"/>
              <a:t>p.e.</a:t>
            </a:r>
            <a:r>
              <a:rPr lang="en-GB" dirty="0" smtClean="0"/>
              <a:t> C</a:t>
            </a:r>
            <a:r>
              <a:rPr lang="en-GB" sz="1400" dirty="0" smtClean="0"/>
              <a:t>3</a:t>
            </a:r>
            <a:r>
              <a:rPr lang="en-GB" dirty="0" smtClean="0"/>
              <a:t>H</a:t>
            </a:r>
            <a:r>
              <a:rPr lang="en-GB" sz="1400" dirty="0" smtClean="0"/>
              <a:t>8</a:t>
            </a:r>
            <a:r>
              <a:rPr lang="en-GB" dirty="0" smtClean="0"/>
              <a:t>, </a:t>
            </a:r>
            <a:r>
              <a:rPr lang="en-GB" dirty="0" err="1" smtClean="0"/>
              <a:t>propano</a:t>
            </a:r>
            <a:endParaRPr lang="en-GB" dirty="0" smtClean="0"/>
          </a:p>
          <a:p>
            <a:r>
              <a:rPr lang="en-GB" dirty="0" smtClean="0"/>
              <a:t>C</a:t>
            </a:r>
            <a:r>
              <a:rPr lang="en-GB" sz="1400" dirty="0" smtClean="0"/>
              <a:t>n</a:t>
            </a:r>
            <a:r>
              <a:rPr lang="en-GB" dirty="0" smtClean="0"/>
              <a:t>H</a:t>
            </a:r>
            <a:r>
              <a:rPr lang="en-GB" sz="1400" dirty="0" smtClean="0"/>
              <a:t>2n</a:t>
            </a:r>
            <a:r>
              <a:rPr lang="en-GB" dirty="0" smtClean="0"/>
              <a:t> : 1 </a:t>
            </a:r>
            <a:r>
              <a:rPr lang="en-GB" dirty="0" err="1" smtClean="0"/>
              <a:t>insaturación</a:t>
            </a:r>
            <a:r>
              <a:rPr lang="en-GB" dirty="0" smtClean="0"/>
              <a:t> ;</a:t>
            </a:r>
            <a:r>
              <a:rPr lang="en-GB" dirty="0" err="1" smtClean="0"/>
              <a:t>p.e</a:t>
            </a:r>
            <a:r>
              <a:rPr lang="en-GB" dirty="0" smtClean="0"/>
              <a:t> C</a:t>
            </a:r>
            <a:r>
              <a:rPr lang="en-GB" sz="1400" dirty="0" smtClean="0"/>
              <a:t>3</a:t>
            </a:r>
            <a:r>
              <a:rPr lang="en-GB" dirty="0" smtClean="0"/>
              <a:t>H</a:t>
            </a:r>
            <a:r>
              <a:rPr lang="en-GB" sz="1400" dirty="0" smtClean="0"/>
              <a:t>6 </a:t>
            </a:r>
            <a:r>
              <a:rPr lang="en-GB" dirty="0" err="1" smtClean="0"/>
              <a:t>propeno</a:t>
            </a:r>
            <a:endParaRPr lang="en-GB" dirty="0" smtClean="0"/>
          </a:p>
          <a:p>
            <a:r>
              <a:rPr lang="en-GB" dirty="0" smtClean="0"/>
              <a:t>C</a:t>
            </a:r>
            <a:r>
              <a:rPr lang="en-GB" sz="1400" dirty="0" smtClean="0"/>
              <a:t>n</a:t>
            </a:r>
            <a:r>
              <a:rPr lang="en-GB" dirty="0" smtClean="0"/>
              <a:t>H</a:t>
            </a:r>
            <a:r>
              <a:rPr lang="en-GB" sz="1400" dirty="0" smtClean="0"/>
              <a:t>2n-2</a:t>
            </a:r>
            <a:r>
              <a:rPr lang="en-GB" dirty="0" smtClean="0"/>
              <a:t>: 2 </a:t>
            </a:r>
            <a:r>
              <a:rPr lang="en-GB" dirty="0" err="1" smtClean="0"/>
              <a:t>insaturaciones</a:t>
            </a:r>
            <a:r>
              <a:rPr lang="en-GB" dirty="0" smtClean="0"/>
              <a:t>; C</a:t>
            </a:r>
            <a:r>
              <a:rPr lang="en-GB" sz="1400" dirty="0" smtClean="0"/>
              <a:t>3</a:t>
            </a:r>
            <a:r>
              <a:rPr lang="en-GB" dirty="0" smtClean="0"/>
              <a:t>H</a:t>
            </a:r>
            <a:r>
              <a:rPr lang="en-GB" sz="1400" dirty="0" smtClean="0"/>
              <a:t>4</a:t>
            </a:r>
            <a:r>
              <a:rPr lang="en-GB" dirty="0" smtClean="0"/>
              <a:t> </a:t>
            </a:r>
            <a:r>
              <a:rPr lang="en-GB" dirty="0" err="1" smtClean="0"/>
              <a:t>p.e.</a:t>
            </a:r>
            <a:r>
              <a:rPr lang="en-GB" dirty="0" smtClean="0"/>
              <a:t> </a:t>
            </a:r>
            <a:r>
              <a:rPr lang="en-GB" dirty="0" err="1" smtClean="0"/>
              <a:t>propino</a:t>
            </a:r>
            <a:r>
              <a:rPr lang="en-GB" dirty="0" smtClean="0"/>
              <a:t>..o </a:t>
            </a:r>
            <a:r>
              <a:rPr lang="en-GB" dirty="0" err="1" smtClean="0"/>
              <a:t>bien</a:t>
            </a:r>
            <a:r>
              <a:rPr lang="en-GB" dirty="0" smtClean="0"/>
              <a:t>?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63540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9796" y="404664"/>
            <a:ext cx="7772400" cy="1470025"/>
          </a:xfrm>
        </p:spPr>
        <p:txBody>
          <a:bodyPr>
            <a:normAutofit/>
          </a:bodyPr>
          <a:lstStyle/>
          <a:p>
            <a:r>
              <a:rPr lang="en-GB" sz="3200" b="1" dirty="0" err="1" smtClean="0"/>
              <a:t>Conceptos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básicos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necesarios</a:t>
            </a:r>
            <a:r>
              <a:rPr lang="en-GB" sz="3200" b="1" dirty="0" smtClean="0"/>
              <a:t> para </a:t>
            </a:r>
            <a:r>
              <a:rPr lang="en-GB" sz="3200" b="1" dirty="0" err="1" smtClean="0"/>
              <a:t>formular</a:t>
            </a:r>
            <a:endParaRPr lang="en-GB" sz="32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2060848"/>
            <a:ext cx="8064896" cy="1800200"/>
          </a:xfrm>
        </p:spPr>
        <p:txBody>
          <a:bodyPr>
            <a:normAutofit fontScale="850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b="1" dirty="0" err="1" smtClean="0">
                <a:solidFill>
                  <a:schemeClr val="tx1"/>
                </a:solidFill>
              </a:rPr>
              <a:t>Carbono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p</a:t>
            </a:r>
            <a:r>
              <a:rPr lang="en-GB" sz="2400" b="1" dirty="0" err="1" smtClean="0">
                <a:solidFill>
                  <a:schemeClr val="tx1"/>
                </a:solidFill>
              </a:rPr>
              <a:t>rimario</a:t>
            </a:r>
            <a:r>
              <a:rPr lang="en-GB" sz="2400" b="1" dirty="0" smtClean="0">
                <a:solidFill>
                  <a:schemeClr val="tx1"/>
                </a:solidFill>
              </a:rPr>
              <a:t>, </a:t>
            </a:r>
            <a:r>
              <a:rPr lang="en-GB" sz="2400" b="1" dirty="0" err="1" smtClean="0">
                <a:solidFill>
                  <a:schemeClr val="tx1"/>
                </a:solidFill>
              </a:rPr>
              <a:t>secundario</a:t>
            </a:r>
            <a:r>
              <a:rPr lang="en-GB" sz="2400" b="1" dirty="0" smtClean="0">
                <a:solidFill>
                  <a:schemeClr val="tx1"/>
                </a:solidFill>
              </a:rPr>
              <a:t>, </a:t>
            </a:r>
            <a:r>
              <a:rPr lang="en-GB" sz="2400" b="1" dirty="0" err="1" smtClean="0">
                <a:solidFill>
                  <a:schemeClr val="tx1"/>
                </a:solidFill>
              </a:rPr>
              <a:t>terciario</a:t>
            </a:r>
            <a:r>
              <a:rPr lang="en-GB" sz="2400" b="1" dirty="0" smtClean="0">
                <a:solidFill>
                  <a:schemeClr val="tx1"/>
                </a:solidFill>
              </a:rPr>
              <a:t> o </a:t>
            </a:r>
            <a:r>
              <a:rPr lang="en-GB" sz="2400" b="1" dirty="0" err="1" smtClean="0">
                <a:solidFill>
                  <a:schemeClr val="tx1"/>
                </a:solidFill>
              </a:rPr>
              <a:t>cuaternario</a:t>
            </a:r>
            <a:r>
              <a:rPr lang="en-GB" sz="2400" dirty="0" smtClean="0">
                <a:solidFill>
                  <a:schemeClr val="tx1"/>
                </a:solidFill>
              </a:rPr>
              <a:t>: </a:t>
            </a:r>
            <a:r>
              <a:rPr lang="en-GB" sz="2400" dirty="0" err="1" smtClean="0">
                <a:solidFill>
                  <a:schemeClr val="tx1"/>
                </a:solidFill>
              </a:rPr>
              <a:t>aquél</a:t>
            </a:r>
            <a:r>
              <a:rPr lang="en-GB" sz="2400" dirty="0" smtClean="0">
                <a:solidFill>
                  <a:schemeClr val="tx1"/>
                </a:solidFill>
              </a:rPr>
              <a:t> que </a:t>
            </a:r>
            <a:r>
              <a:rPr lang="en-GB" sz="2400" dirty="0" err="1" smtClean="0">
                <a:solidFill>
                  <a:schemeClr val="tx1"/>
                </a:solidFill>
              </a:rPr>
              <a:t>está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unido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respectivamente</a:t>
            </a:r>
            <a:r>
              <a:rPr lang="en-GB" sz="2400" dirty="0" smtClean="0">
                <a:solidFill>
                  <a:schemeClr val="tx1"/>
                </a:solidFill>
              </a:rPr>
              <a:t> a </a:t>
            </a:r>
            <a:r>
              <a:rPr lang="en-GB" sz="2400" dirty="0" err="1" smtClean="0">
                <a:solidFill>
                  <a:schemeClr val="tx1"/>
                </a:solidFill>
              </a:rPr>
              <a:t>uno</a:t>
            </a:r>
            <a:r>
              <a:rPr lang="en-GB" sz="2400" dirty="0" smtClean="0">
                <a:solidFill>
                  <a:schemeClr val="tx1"/>
                </a:solidFill>
              </a:rPr>
              <a:t>, dos, </a:t>
            </a:r>
            <a:r>
              <a:rPr lang="en-GB" sz="2400" dirty="0" err="1" smtClean="0">
                <a:solidFill>
                  <a:schemeClr val="tx1"/>
                </a:solidFill>
              </a:rPr>
              <a:t>tres</a:t>
            </a:r>
            <a:r>
              <a:rPr lang="en-GB" sz="2400" dirty="0" smtClean="0">
                <a:solidFill>
                  <a:schemeClr val="tx1"/>
                </a:solidFill>
              </a:rPr>
              <a:t> o </a:t>
            </a:r>
            <a:r>
              <a:rPr lang="en-GB" sz="2400" dirty="0" err="1" smtClean="0">
                <a:solidFill>
                  <a:schemeClr val="tx1"/>
                </a:solidFill>
              </a:rPr>
              <a:t>cuatro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carbonos</a:t>
            </a:r>
            <a:r>
              <a:rPr lang="en-GB" sz="24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b="1" dirty="0" err="1" smtClean="0">
                <a:solidFill>
                  <a:schemeClr val="tx1"/>
                </a:solidFill>
              </a:rPr>
              <a:t>Hidrógeno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primario</a:t>
            </a:r>
            <a:r>
              <a:rPr lang="en-GB" sz="2400" b="1" dirty="0" smtClean="0">
                <a:solidFill>
                  <a:schemeClr val="tx1"/>
                </a:solidFill>
              </a:rPr>
              <a:t>, </a:t>
            </a:r>
            <a:r>
              <a:rPr lang="en-GB" sz="2400" b="1" dirty="0" err="1" smtClean="0">
                <a:solidFill>
                  <a:schemeClr val="tx1"/>
                </a:solidFill>
              </a:rPr>
              <a:t>secundario</a:t>
            </a:r>
            <a:r>
              <a:rPr lang="en-GB" sz="2400" b="1" dirty="0" smtClean="0">
                <a:solidFill>
                  <a:schemeClr val="tx1"/>
                </a:solidFill>
              </a:rPr>
              <a:t> o </a:t>
            </a:r>
            <a:r>
              <a:rPr lang="en-GB" sz="2400" b="1" dirty="0" err="1" smtClean="0">
                <a:solidFill>
                  <a:schemeClr val="tx1"/>
                </a:solidFill>
              </a:rPr>
              <a:t>terciario</a:t>
            </a:r>
            <a:r>
              <a:rPr lang="en-GB" sz="2400" dirty="0" smtClean="0">
                <a:solidFill>
                  <a:schemeClr val="tx1"/>
                </a:solidFill>
              </a:rPr>
              <a:t>: el que </a:t>
            </a:r>
            <a:r>
              <a:rPr lang="en-GB" sz="2400" dirty="0" err="1" smtClean="0">
                <a:solidFill>
                  <a:schemeClr val="tx1"/>
                </a:solidFill>
              </a:rPr>
              <a:t>está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unido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respectivamente</a:t>
            </a:r>
            <a:r>
              <a:rPr lang="en-GB" sz="2400" dirty="0" smtClean="0">
                <a:solidFill>
                  <a:schemeClr val="tx1"/>
                </a:solidFill>
              </a:rPr>
              <a:t> a un </a:t>
            </a:r>
            <a:r>
              <a:rPr lang="en-GB" sz="2400" dirty="0" err="1" smtClean="0">
                <a:solidFill>
                  <a:schemeClr val="tx1"/>
                </a:solidFill>
              </a:rPr>
              <a:t>carbono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primario</a:t>
            </a:r>
            <a:r>
              <a:rPr lang="en-GB" sz="2400" dirty="0" smtClean="0">
                <a:solidFill>
                  <a:schemeClr val="tx1"/>
                </a:solidFill>
              </a:rPr>
              <a:t>, </a:t>
            </a:r>
            <a:r>
              <a:rPr lang="en-GB" sz="2400" dirty="0" err="1" smtClean="0">
                <a:solidFill>
                  <a:schemeClr val="tx1"/>
                </a:solidFill>
              </a:rPr>
              <a:t>secundario</a:t>
            </a:r>
            <a:r>
              <a:rPr lang="en-GB" sz="2400" dirty="0" smtClean="0">
                <a:solidFill>
                  <a:schemeClr val="tx1"/>
                </a:solidFill>
              </a:rPr>
              <a:t> o </a:t>
            </a:r>
            <a:r>
              <a:rPr lang="en-GB" sz="2400" dirty="0" err="1" smtClean="0">
                <a:solidFill>
                  <a:schemeClr val="tx1"/>
                </a:solidFill>
              </a:rPr>
              <a:t>terciario</a:t>
            </a:r>
            <a:r>
              <a:rPr lang="en-GB" sz="2400" dirty="0" smtClean="0">
                <a:solidFill>
                  <a:schemeClr val="tx1"/>
                </a:solidFill>
              </a:rPr>
              <a:t>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b="1" dirty="0" err="1" smtClean="0">
                <a:solidFill>
                  <a:schemeClr val="tx1"/>
                </a:solidFill>
              </a:rPr>
              <a:t>Hidrógenos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equivalentes</a:t>
            </a:r>
            <a:r>
              <a:rPr lang="en-GB" sz="2400" dirty="0" smtClean="0">
                <a:solidFill>
                  <a:schemeClr val="tx1"/>
                </a:solidFill>
              </a:rPr>
              <a:t>: </a:t>
            </a:r>
            <a:r>
              <a:rPr lang="en-GB" sz="2400" dirty="0" err="1" smtClean="0">
                <a:solidFill>
                  <a:schemeClr val="tx1"/>
                </a:solidFill>
              </a:rPr>
              <a:t>Aquellos</a:t>
            </a:r>
            <a:r>
              <a:rPr lang="en-GB" sz="2400" dirty="0" smtClean="0">
                <a:solidFill>
                  <a:schemeClr val="tx1"/>
                </a:solidFill>
              </a:rPr>
              <a:t> que al </a:t>
            </a:r>
            <a:r>
              <a:rPr lang="en-GB" sz="2400" dirty="0" err="1" smtClean="0">
                <a:solidFill>
                  <a:schemeClr val="tx1"/>
                </a:solidFill>
              </a:rPr>
              <a:t>substituirlos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por</a:t>
            </a:r>
            <a:r>
              <a:rPr lang="en-GB" sz="2400" dirty="0" smtClean="0">
                <a:solidFill>
                  <a:schemeClr val="tx1"/>
                </a:solidFill>
              </a:rPr>
              <a:t> un </a:t>
            </a:r>
            <a:r>
              <a:rPr lang="en-GB" sz="2400" dirty="0" err="1" smtClean="0">
                <a:solidFill>
                  <a:schemeClr val="tx1"/>
                </a:solidFill>
              </a:rPr>
              <a:t>átomo</a:t>
            </a:r>
            <a:r>
              <a:rPr lang="en-GB" sz="2400" dirty="0" smtClean="0">
                <a:solidFill>
                  <a:schemeClr val="tx1"/>
                </a:solidFill>
              </a:rPr>
              <a:t>  o radical, </a:t>
            </a:r>
            <a:r>
              <a:rPr lang="en-GB" sz="2400" dirty="0" err="1" smtClean="0">
                <a:solidFill>
                  <a:schemeClr val="tx1"/>
                </a:solidFill>
              </a:rPr>
              <a:t>dan</a:t>
            </a:r>
            <a:r>
              <a:rPr lang="en-GB" sz="2400" dirty="0" smtClean="0">
                <a:solidFill>
                  <a:schemeClr val="tx1"/>
                </a:solidFill>
              </a:rPr>
              <a:t> el </a:t>
            </a:r>
            <a:r>
              <a:rPr lang="en-GB" sz="2400" dirty="0" err="1" smtClean="0">
                <a:solidFill>
                  <a:schemeClr val="tx1"/>
                </a:solidFill>
              </a:rPr>
              <a:t>mismo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compuesto</a:t>
            </a:r>
            <a:endParaRPr lang="en-GB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861048"/>
            <a:ext cx="2088232" cy="1755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979712" y="4190712"/>
            <a:ext cx="1183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C </a:t>
            </a:r>
            <a:r>
              <a:rPr lang="en-GB" b="1" dirty="0" err="1" smtClean="0"/>
              <a:t>primario</a:t>
            </a:r>
            <a:endParaRPr lang="en-GB" b="1" dirty="0"/>
          </a:p>
        </p:txBody>
      </p:sp>
      <p:cxnSp>
        <p:nvCxnSpPr>
          <p:cNvPr id="8" name="7 Conector recto de flecha"/>
          <p:cNvCxnSpPr>
            <a:stCxn id="4" idx="3"/>
          </p:cNvCxnSpPr>
          <p:nvPr/>
        </p:nvCxnSpPr>
        <p:spPr>
          <a:xfrm>
            <a:off x="3163049" y="4375378"/>
            <a:ext cx="328831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>
            <a:stCxn id="4" idx="3"/>
          </p:cNvCxnSpPr>
          <p:nvPr/>
        </p:nvCxnSpPr>
        <p:spPr>
          <a:xfrm>
            <a:off x="3163049" y="4375378"/>
            <a:ext cx="1913007" cy="2777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836325" y="4854624"/>
            <a:ext cx="13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C </a:t>
            </a:r>
            <a:r>
              <a:rPr lang="en-GB" b="1" dirty="0" err="1" smtClean="0"/>
              <a:t>secundario</a:t>
            </a:r>
            <a:endParaRPr lang="en-GB" b="1" dirty="0"/>
          </a:p>
        </p:txBody>
      </p:sp>
      <p:cxnSp>
        <p:nvCxnSpPr>
          <p:cNvPr id="11" name="10 Conector recto de flecha"/>
          <p:cNvCxnSpPr>
            <a:stCxn id="7" idx="3"/>
          </p:cNvCxnSpPr>
          <p:nvPr/>
        </p:nvCxnSpPr>
        <p:spPr>
          <a:xfrm flipV="1">
            <a:off x="3231259" y="4560044"/>
            <a:ext cx="620661" cy="4792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>
            <a:stCxn id="7" idx="3"/>
          </p:cNvCxnSpPr>
          <p:nvPr/>
        </p:nvCxnSpPr>
        <p:spPr>
          <a:xfrm>
            <a:off x="3231259" y="5039290"/>
            <a:ext cx="62066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>
            <a:stCxn id="7" idx="3"/>
          </p:cNvCxnSpPr>
          <p:nvPr/>
        </p:nvCxnSpPr>
        <p:spPr>
          <a:xfrm>
            <a:off x="3231259" y="5039290"/>
            <a:ext cx="548653" cy="2619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1514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Nombres de </a:t>
            </a:r>
            <a:r>
              <a:rPr lang="es-ES" smtClean="0"/>
              <a:t>los radicales</a:t>
            </a:r>
            <a:endParaRPr lang="es-ES"/>
          </a:p>
        </p:txBody>
      </p:sp>
      <p:sp>
        <p:nvSpPr>
          <p:cNvPr id="3" name="CuadroTexto 2"/>
          <p:cNvSpPr txBox="1"/>
          <p:nvPr/>
        </p:nvSpPr>
        <p:spPr>
          <a:xfrm>
            <a:off x="683568" y="1988840"/>
            <a:ext cx="82481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rgbClr val="002060"/>
                </a:solidFill>
              </a:rPr>
              <a:t>Saturados: </a:t>
            </a:r>
            <a:r>
              <a:rPr lang="es-ES" dirty="0" smtClean="0"/>
              <a:t>El nombre termina en –</a:t>
            </a:r>
            <a:r>
              <a:rPr lang="es-ES" dirty="0" err="1" smtClean="0"/>
              <a:t>ilo</a:t>
            </a:r>
            <a:endParaRPr lang="es-ES" dirty="0" smtClean="0"/>
          </a:p>
          <a:p>
            <a:r>
              <a:rPr lang="es-ES" b="1" dirty="0" err="1" smtClean="0"/>
              <a:t>Iso</a:t>
            </a:r>
            <a:r>
              <a:rPr lang="es-ES" dirty="0" smtClean="0"/>
              <a:t>- (prefijo no separable)Dos extremos iguales. Solo el </a:t>
            </a:r>
            <a:r>
              <a:rPr lang="es-ES" dirty="0" err="1" smtClean="0"/>
              <a:t>isopropilo</a:t>
            </a:r>
            <a:r>
              <a:rPr lang="es-ES" dirty="0" smtClean="0"/>
              <a:t> es un radical secundario, el resto son radicales primarios.</a:t>
            </a:r>
          </a:p>
          <a:p>
            <a:r>
              <a:rPr lang="es-ES" b="1" i="1" dirty="0" err="1" smtClean="0"/>
              <a:t>Sec</a:t>
            </a:r>
            <a:r>
              <a:rPr lang="es-ES" dirty="0" smtClean="0"/>
              <a:t>- y </a:t>
            </a:r>
            <a:r>
              <a:rPr lang="es-ES" b="1" i="1" dirty="0" err="1" smtClean="0"/>
              <a:t>terc</a:t>
            </a:r>
            <a:r>
              <a:rPr lang="es-ES" dirty="0" smtClean="0"/>
              <a:t>- (prefijos separables)- Indican que la valencia libre esta situada </a:t>
            </a:r>
          </a:p>
          <a:p>
            <a:r>
              <a:rPr lang="es-ES" dirty="0"/>
              <a:t>r</a:t>
            </a:r>
            <a:r>
              <a:rPr lang="es-ES" dirty="0" smtClean="0"/>
              <a:t>espectivamente sobre un carbono secundario o sobre un carbono terciario.</a:t>
            </a:r>
          </a:p>
          <a:p>
            <a:endParaRPr lang="es-ES" dirty="0"/>
          </a:p>
          <a:p>
            <a:r>
              <a:rPr lang="es-ES" sz="2000" b="1" dirty="0" smtClean="0">
                <a:solidFill>
                  <a:srgbClr val="002060"/>
                </a:solidFill>
              </a:rPr>
              <a:t>Insaturados</a:t>
            </a:r>
            <a:r>
              <a:rPr lang="es-ES" dirty="0" smtClean="0"/>
              <a:t>: </a:t>
            </a:r>
            <a:r>
              <a:rPr lang="es-ES" i="1" dirty="0" smtClean="0"/>
              <a:t>monovalentes</a:t>
            </a:r>
            <a:r>
              <a:rPr lang="es-ES" dirty="0" smtClean="0"/>
              <a:t>: -</a:t>
            </a:r>
            <a:r>
              <a:rPr lang="es-ES" dirty="0" err="1" smtClean="0"/>
              <a:t>enilo</a:t>
            </a:r>
            <a:r>
              <a:rPr lang="es-ES" dirty="0" smtClean="0"/>
              <a:t> (si tiene un doble enlace</a:t>
            </a:r>
            <a:r>
              <a:rPr lang="es-ES" dirty="0" smtClean="0"/>
              <a:t>) CH2=CH- </a:t>
            </a:r>
            <a:r>
              <a:rPr lang="es-ES" dirty="0" err="1" smtClean="0"/>
              <a:t>etenilo</a:t>
            </a:r>
            <a:r>
              <a:rPr lang="es-ES" dirty="0" smtClean="0"/>
              <a:t> (vinilo); </a:t>
            </a:r>
            <a:r>
              <a:rPr lang="es-ES" dirty="0" err="1" smtClean="0"/>
              <a:t>inilo</a:t>
            </a:r>
            <a:r>
              <a:rPr lang="es-ES" dirty="0" smtClean="0"/>
              <a:t> (triple enlace</a:t>
            </a:r>
            <a:r>
              <a:rPr lang="es-ES" dirty="0" smtClean="0"/>
              <a:t>) </a:t>
            </a:r>
            <a:endParaRPr lang="es-ES" dirty="0" smtClean="0"/>
          </a:p>
          <a:p>
            <a:r>
              <a:rPr lang="es-ES" dirty="0"/>
              <a:t>	</a:t>
            </a:r>
            <a:r>
              <a:rPr lang="es-ES" i="1" dirty="0" smtClean="0"/>
              <a:t>divalentes</a:t>
            </a:r>
            <a:r>
              <a:rPr lang="es-ES" dirty="0" smtClean="0"/>
              <a:t>:- </a:t>
            </a:r>
            <a:r>
              <a:rPr lang="es-ES" dirty="0" err="1" smtClean="0"/>
              <a:t>ilideno</a:t>
            </a:r>
            <a:r>
              <a:rPr lang="es-ES" dirty="0" smtClean="0"/>
              <a:t> CH</a:t>
            </a:r>
            <a:r>
              <a:rPr lang="es-ES" sz="1400" dirty="0" smtClean="0"/>
              <a:t>2</a:t>
            </a:r>
            <a:r>
              <a:rPr lang="es-ES" dirty="0"/>
              <a:t>= </a:t>
            </a:r>
            <a:r>
              <a:rPr lang="es-ES" dirty="0" err="1" smtClean="0"/>
              <a:t>Metilideno</a:t>
            </a:r>
            <a:r>
              <a:rPr lang="es-ES" dirty="0" smtClean="0"/>
              <a:t> o Metileno (-CH2-)</a:t>
            </a:r>
          </a:p>
          <a:p>
            <a:r>
              <a:rPr lang="es-ES" dirty="0"/>
              <a:t>	</a:t>
            </a:r>
            <a:r>
              <a:rPr lang="es-ES" dirty="0" smtClean="0"/>
              <a:t>CH</a:t>
            </a:r>
            <a:r>
              <a:rPr lang="es-ES" sz="1400" dirty="0" smtClean="0"/>
              <a:t>3</a:t>
            </a:r>
            <a:r>
              <a:rPr lang="es-ES" dirty="0" smtClean="0"/>
              <a:t>-CH= </a:t>
            </a:r>
            <a:r>
              <a:rPr lang="es-ES" dirty="0" err="1" smtClean="0"/>
              <a:t>Etilideno</a:t>
            </a:r>
            <a:r>
              <a:rPr lang="es-ES" dirty="0" smtClean="0"/>
              <a:t>,  pero : -CH</a:t>
            </a:r>
            <a:r>
              <a:rPr lang="es-ES" sz="1400" dirty="0" smtClean="0"/>
              <a:t>2</a:t>
            </a:r>
            <a:r>
              <a:rPr lang="es-ES" dirty="0" smtClean="0"/>
              <a:t>-CH</a:t>
            </a:r>
            <a:r>
              <a:rPr lang="es-ES" sz="1400" dirty="0" smtClean="0"/>
              <a:t>2</a:t>
            </a:r>
            <a:r>
              <a:rPr lang="es-ES" dirty="0" smtClean="0"/>
              <a:t>- (</a:t>
            </a:r>
            <a:r>
              <a:rPr lang="es-ES" dirty="0" err="1" smtClean="0"/>
              <a:t>Etilen</a:t>
            </a:r>
            <a:r>
              <a:rPr lang="es-ES" dirty="0" smtClean="0"/>
              <a:t>)  CH</a:t>
            </a:r>
            <a:r>
              <a:rPr lang="es-ES" sz="1400" dirty="0" smtClean="0"/>
              <a:t>2</a:t>
            </a:r>
            <a:r>
              <a:rPr lang="es-ES" dirty="0" smtClean="0"/>
              <a:t>OH-CH</a:t>
            </a:r>
            <a:r>
              <a:rPr lang="es-ES" sz="1400" dirty="0" smtClean="0"/>
              <a:t>2</a:t>
            </a:r>
            <a:r>
              <a:rPr lang="es-ES" dirty="0" smtClean="0"/>
              <a:t>OH (Etilenglicol)</a:t>
            </a:r>
          </a:p>
          <a:p>
            <a:r>
              <a:rPr lang="es-ES" dirty="0" smtClean="0"/>
              <a:t>CH3-CH2-CH= </a:t>
            </a:r>
            <a:r>
              <a:rPr lang="es-ES" dirty="0" err="1" smtClean="0"/>
              <a:t>Propilideno</a:t>
            </a:r>
            <a:r>
              <a:rPr lang="es-ES" dirty="0" smtClean="0"/>
              <a:t> , pero </a:t>
            </a:r>
            <a:r>
              <a:rPr lang="es-ES" dirty="0" err="1" smtClean="0"/>
              <a:t>Propilen</a:t>
            </a:r>
            <a:r>
              <a:rPr lang="es-ES" dirty="0" smtClean="0"/>
              <a:t>: CH3-CH-CH-;  </a:t>
            </a:r>
            <a:r>
              <a:rPr lang="es-ES" dirty="0" err="1" smtClean="0"/>
              <a:t>Propilenglicol</a:t>
            </a:r>
            <a:r>
              <a:rPr lang="es-ES" dirty="0" smtClean="0"/>
              <a:t> </a:t>
            </a:r>
            <a:endParaRPr lang="es-ES" dirty="0"/>
          </a:p>
          <a:p>
            <a:endParaRPr lang="es-E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5292080" y="5085184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2813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4462" y="-73123"/>
            <a:ext cx="8229600" cy="1143000"/>
          </a:xfrm>
        </p:spPr>
        <p:txBody>
          <a:bodyPr/>
          <a:lstStyle/>
          <a:p>
            <a:r>
              <a:rPr lang="es-ES" dirty="0" smtClean="0"/>
              <a:t>Isomería</a:t>
            </a:r>
            <a:endParaRPr lang="es-ES" dirty="0"/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827584" y="2488057"/>
            <a:ext cx="1921713" cy="1152525"/>
          </a:xfrm>
          <a:prstGeom prst="upDownArrowCallout">
            <a:avLst>
              <a:gd name="adj1" fmla="val 45282"/>
              <a:gd name="adj2" fmla="val 45282"/>
              <a:gd name="adj3" fmla="val 12500"/>
              <a:gd name="adj4" fmla="val 50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ISÓMEROS</a:t>
            </a: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5325412" y="3671832"/>
            <a:ext cx="31686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s-ES" sz="2000" b="1" dirty="0" smtClean="0">
                <a:solidFill>
                  <a:srgbClr val="CC0099"/>
                </a:solidFill>
                <a:latin typeface="+mj-lt"/>
              </a:rPr>
              <a:t>CONFORMACIONAL</a:t>
            </a:r>
            <a:endParaRPr lang="es-ES" sz="2000" b="1" dirty="0">
              <a:solidFill>
                <a:srgbClr val="CC0099"/>
              </a:solidFill>
              <a:latin typeface="+mj-lt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4818290" y="4889720"/>
            <a:ext cx="34009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2000" b="1" dirty="0" smtClean="0">
                <a:solidFill>
                  <a:srgbClr val="CC0099"/>
                </a:solidFill>
                <a:latin typeface="+mj-lt"/>
              </a:rPr>
              <a:t>GEOMÉTRICA</a:t>
            </a:r>
          </a:p>
          <a:p>
            <a:pPr algn="ctr" eaLnBrk="1" hangingPunct="1">
              <a:spcBef>
                <a:spcPct val="50000"/>
              </a:spcBef>
            </a:pPr>
            <a:r>
              <a:rPr lang="es-ES" sz="2000" b="1" dirty="0" smtClean="0">
                <a:solidFill>
                  <a:srgbClr val="CC0099"/>
                </a:solidFill>
                <a:latin typeface="+mj-lt"/>
              </a:rPr>
              <a:t>ÓPTICA</a:t>
            </a:r>
          </a:p>
          <a:p>
            <a:pPr algn="ctr" eaLnBrk="1" hangingPunct="1">
              <a:spcBef>
                <a:spcPct val="50000"/>
              </a:spcBef>
            </a:pPr>
            <a:r>
              <a:rPr lang="es-ES" sz="2000" b="1" dirty="0" smtClean="0">
                <a:solidFill>
                  <a:srgbClr val="CC0099"/>
                </a:solidFill>
                <a:latin typeface="+mj-lt"/>
              </a:rPr>
              <a:t>(Isómeros </a:t>
            </a:r>
            <a:r>
              <a:rPr lang="es-ES" sz="2000" b="1" dirty="0" err="1" smtClean="0">
                <a:solidFill>
                  <a:srgbClr val="CC0099"/>
                </a:solidFill>
                <a:latin typeface="+mj-lt"/>
              </a:rPr>
              <a:t>Configuracionales</a:t>
            </a:r>
            <a:r>
              <a:rPr lang="es-ES" sz="2000" b="1" dirty="0" smtClean="0">
                <a:solidFill>
                  <a:srgbClr val="CC0099"/>
                </a:solidFill>
                <a:latin typeface="+mj-lt"/>
              </a:rPr>
              <a:t>)</a:t>
            </a:r>
            <a:endParaRPr lang="es-ES" sz="2000" b="1" dirty="0">
              <a:solidFill>
                <a:srgbClr val="CC0099"/>
              </a:solidFill>
              <a:latin typeface="+mj-lt"/>
            </a:endParaRP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5312651" y="908586"/>
            <a:ext cx="29065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ES" sz="2000" b="1" dirty="0">
                <a:solidFill>
                  <a:srgbClr val="009900"/>
                </a:solidFill>
                <a:latin typeface="+mj-lt"/>
              </a:rPr>
              <a:t>De </a:t>
            </a:r>
            <a:r>
              <a:rPr lang="es-ES" sz="2000" b="1" dirty="0" smtClean="0">
                <a:solidFill>
                  <a:srgbClr val="009900"/>
                </a:solidFill>
                <a:latin typeface="+mj-lt"/>
              </a:rPr>
              <a:t>esqueleto (cadena)</a:t>
            </a:r>
            <a:endParaRPr lang="es-ES" sz="2000" b="1" dirty="0">
              <a:solidFill>
                <a:srgbClr val="009900"/>
              </a:solidFill>
              <a:latin typeface="+mj-lt"/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5333288" y="1365786"/>
            <a:ext cx="16385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ES" sz="2000" b="1" dirty="0">
                <a:solidFill>
                  <a:srgbClr val="009900"/>
                </a:solidFill>
                <a:latin typeface="+mj-lt"/>
              </a:rPr>
              <a:t>De posición</a:t>
            </a: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388600" y="1286252"/>
            <a:ext cx="42481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" sz="2000" b="1" dirty="0" smtClean="0">
                <a:solidFill>
                  <a:srgbClr val="6600CC"/>
                </a:solidFill>
                <a:latin typeface="+mn-lt"/>
              </a:rPr>
              <a:t>ISOMERIA ESTRUCTURAL</a:t>
            </a:r>
          </a:p>
          <a:p>
            <a:r>
              <a:rPr lang="es-ES" sz="2000" dirty="0" smtClean="0">
                <a:latin typeface="+mj-lt"/>
              </a:rPr>
              <a:t>Distinta </a:t>
            </a:r>
            <a:r>
              <a:rPr lang="es-ES" sz="2000" dirty="0">
                <a:latin typeface="+mj-lt"/>
              </a:rPr>
              <a:t>conectividad de los átomos</a:t>
            </a:r>
          </a:p>
        </p:txBody>
      </p:sp>
      <p:sp>
        <p:nvSpPr>
          <p:cNvPr id="11" name="Rectangle 26"/>
          <p:cNvSpPr>
            <a:spLocks noChangeArrowheads="1"/>
          </p:cNvSpPr>
          <p:nvPr/>
        </p:nvSpPr>
        <p:spPr bwMode="auto">
          <a:xfrm>
            <a:off x="490108" y="4292804"/>
            <a:ext cx="33845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" sz="2000" b="1" dirty="0" smtClean="0">
                <a:solidFill>
                  <a:srgbClr val="6600CC"/>
                </a:solidFill>
                <a:latin typeface="+mj-lt"/>
              </a:rPr>
              <a:t>ESTEREOISOMERÍA</a:t>
            </a:r>
            <a:endParaRPr lang="es-ES" sz="2000" b="1" dirty="0">
              <a:solidFill>
                <a:srgbClr val="6600CC"/>
              </a:solidFill>
              <a:latin typeface="+mj-lt"/>
            </a:endParaRPr>
          </a:p>
          <a:p>
            <a:r>
              <a:rPr lang="es-ES" sz="2000" dirty="0">
                <a:latin typeface="+mj-lt"/>
              </a:rPr>
              <a:t>Diferente disposición espacial de los átomos</a:t>
            </a:r>
          </a:p>
        </p:txBody>
      </p:sp>
      <p:sp>
        <p:nvSpPr>
          <p:cNvPr id="13" name="Rectangle 31"/>
          <p:cNvSpPr>
            <a:spLocks noChangeArrowheads="1"/>
          </p:cNvSpPr>
          <p:nvPr/>
        </p:nvSpPr>
        <p:spPr bwMode="auto">
          <a:xfrm>
            <a:off x="468603" y="4268717"/>
            <a:ext cx="3455988" cy="1081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" name="AutoShape 35"/>
          <p:cNvSpPr>
            <a:spLocks/>
          </p:cNvSpPr>
          <p:nvPr/>
        </p:nvSpPr>
        <p:spPr bwMode="auto">
          <a:xfrm>
            <a:off x="5240643" y="860961"/>
            <a:ext cx="215900" cy="1439862"/>
          </a:xfrm>
          <a:prstGeom prst="leftBrace">
            <a:avLst>
              <a:gd name="adj1" fmla="val 5557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" name="AutoShape 36"/>
          <p:cNvSpPr>
            <a:spLocks noChangeArrowheads="1"/>
          </p:cNvSpPr>
          <p:nvPr/>
        </p:nvSpPr>
        <p:spPr bwMode="auto">
          <a:xfrm>
            <a:off x="4222745" y="4145041"/>
            <a:ext cx="720725" cy="215900"/>
          </a:xfrm>
          <a:prstGeom prst="rightArrow">
            <a:avLst>
              <a:gd name="adj1" fmla="val 50000"/>
              <a:gd name="adj2" fmla="val 83456"/>
            </a:avLst>
          </a:prstGeom>
          <a:noFill/>
          <a:ln w="25400" algn="ctr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" name="AutoShape 39"/>
          <p:cNvSpPr>
            <a:spLocks noChangeArrowheads="1"/>
          </p:cNvSpPr>
          <p:nvPr/>
        </p:nvSpPr>
        <p:spPr bwMode="auto">
          <a:xfrm>
            <a:off x="4318739" y="1587011"/>
            <a:ext cx="720725" cy="215900"/>
          </a:xfrm>
          <a:prstGeom prst="rightArrow">
            <a:avLst>
              <a:gd name="adj1" fmla="val 50000"/>
              <a:gd name="adj2" fmla="val 83456"/>
            </a:avLst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9" name="Text Box 42"/>
          <p:cNvSpPr txBox="1">
            <a:spLocks noChangeArrowheads="1"/>
          </p:cNvSpPr>
          <p:nvPr/>
        </p:nvSpPr>
        <p:spPr bwMode="auto">
          <a:xfrm>
            <a:off x="3073599" y="2682181"/>
            <a:ext cx="51800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_tradnl" sz="2000" i="1" dirty="0" smtClean="0">
                <a:latin typeface="Arial" charset="0"/>
              </a:rPr>
              <a:t>Son compuestos </a:t>
            </a:r>
            <a:r>
              <a:rPr lang="es-ES_tradnl" sz="2000" i="1" dirty="0">
                <a:latin typeface="Arial" charset="0"/>
              </a:rPr>
              <a:t>que tienen la misma  fórmula </a:t>
            </a:r>
            <a:r>
              <a:rPr lang="es-ES_tradnl" sz="2000" i="1" dirty="0" smtClean="0">
                <a:latin typeface="Arial" charset="0"/>
              </a:rPr>
              <a:t>molecular pero distinta estructura</a:t>
            </a:r>
            <a:endParaRPr lang="es-ES" sz="2000" i="1" dirty="0">
              <a:latin typeface="Arial" charset="0"/>
            </a:endParaRPr>
          </a:p>
        </p:txBody>
      </p:sp>
      <p:sp>
        <p:nvSpPr>
          <p:cNvPr id="20" name="Text Box 45"/>
          <p:cNvSpPr txBox="1">
            <a:spLocks noChangeArrowheads="1"/>
          </p:cNvSpPr>
          <p:nvPr/>
        </p:nvSpPr>
        <p:spPr bwMode="auto">
          <a:xfrm>
            <a:off x="5233139" y="3832205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s-ES"/>
          </a:p>
        </p:txBody>
      </p:sp>
      <p:sp>
        <p:nvSpPr>
          <p:cNvPr id="21" name="Text Box 46"/>
          <p:cNvSpPr txBox="1">
            <a:spLocks noChangeArrowheads="1"/>
          </p:cNvSpPr>
          <p:nvPr/>
        </p:nvSpPr>
        <p:spPr bwMode="auto">
          <a:xfrm>
            <a:off x="5286380" y="4006998"/>
            <a:ext cx="335758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s-ES_tradnl" sz="2000" dirty="0">
                <a:solidFill>
                  <a:srgbClr val="010000"/>
                </a:solidFill>
                <a:latin typeface="+mj-lt"/>
              </a:rPr>
              <a:t>Se </a:t>
            </a:r>
            <a:r>
              <a:rPr lang="es-ES_tradnl" sz="2000" dirty="0" err="1">
                <a:solidFill>
                  <a:srgbClr val="010000"/>
                </a:solidFill>
                <a:latin typeface="+mj-lt"/>
              </a:rPr>
              <a:t>interconvierten</a:t>
            </a:r>
            <a:r>
              <a:rPr lang="es-ES_tradnl" sz="2000" dirty="0">
                <a:solidFill>
                  <a:srgbClr val="010000"/>
                </a:solidFill>
                <a:latin typeface="+mj-lt"/>
              </a:rPr>
              <a:t> por giro alrededor de enlaces </a:t>
            </a:r>
            <a:r>
              <a:rPr lang="es-ES_tradnl" sz="2000" dirty="0" smtClean="0">
                <a:solidFill>
                  <a:srgbClr val="010000"/>
                </a:solidFill>
                <a:latin typeface="+mj-lt"/>
              </a:rPr>
              <a:t>sencillos</a:t>
            </a:r>
            <a:endParaRPr lang="es-ES" sz="2000" dirty="0">
              <a:latin typeface="+mj-lt"/>
            </a:endParaRPr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423007" y="6294133"/>
            <a:ext cx="4424609" cy="3077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s-ES_tradnl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Al aumentar el nº de C </a:t>
            </a:r>
            <a:r>
              <a:rPr lang="es-ES_tradnl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 aumenta en nº de isómeros</a:t>
            </a: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5333288" y="1793838"/>
            <a:ext cx="36888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ES" sz="2000" b="1" dirty="0">
                <a:solidFill>
                  <a:srgbClr val="009900"/>
                </a:solidFill>
                <a:latin typeface="+mj-lt"/>
              </a:rPr>
              <a:t>De </a:t>
            </a:r>
            <a:r>
              <a:rPr lang="es-ES" sz="2000" b="1" dirty="0" smtClean="0">
                <a:solidFill>
                  <a:srgbClr val="009900"/>
                </a:solidFill>
                <a:latin typeface="+mj-lt"/>
              </a:rPr>
              <a:t>función (grupo funcional)</a:t>
            </a:r>
            <a:endParaRPr lang="es-ES" sz="2000" b="1" dirty="0">
              <a:solidFill>
                <a:srgbClr val="009900"/>
              </a:solidFill>
              <a:latin typeface="+mj-lt"/>
            </a:endParaRPr>
          </a:p>
        </p:txBody>
      </p:sp>
      <p:sp>
        <p:nvSpPr>
          <p:cNvPr id="25" name="AutoShape 36"/>
          <p:cNvSpPr>
            <a:spLocks noChangeArrowheads="1"/>
          </p:cNvSpPr>
          <p:nvPr/>
        </p:nvSpPr>
        <p:spPr bwMode="auto">
          <a:xfrm>
            <a:off x="4222745" y="5002371"/>
            <a:ext cx="720725" cy="215900"/>
          </a:xfrm>
          <a:prstGeom prst="rightArrow">
            <a:avLst>
              <a:gd name="adj1" fmla="val 50000"/>
              <a:gd name="adj2" fmla="val 83456"/>
            </a:avLst>
          </a:prstGeom>
          <a:noFill/>
          <a:ln w="25400" algn="ctr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9" name="AutoShape 36"/>
          <p:cNvSpPr>
            <a:spLocks noChangeArrowheads="1"/>
          </p:cNvSpPr>
          <p:nvPr/>
        </p:nvSpPr>
        <p:spPr bwMode="auto">
          <a:xfrm>
            <a:off x="4222745" y="5453134"/>
            <a:ext cx="720725" cy="215900"/>
          </a:xfrm>
          <a:prstGeom prst="rightArrow">
            <a:avLst>
              <a:gd name="adj1" fmla="val 50000"/>
              <a:gd name="adj2" fmla="val 83456"/>
            </a:avLst>
          </a:prstGeom>
          <a:noFill/>
          <a:ln w="25400" algn="ctr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1" name="Rectangle 31"/>
          <p:cNvSpPr>
            <a:spLocks noChangeArrowheads="1"/>
          </p:cNvSpPr>
          <p:nvPr/>
        </p:nvSpPr>
        <p:spPr bwMode="auto">
          <a:xfrm>
            <a:off x="409983" y="1117810"/>
            <a:ext cx="3812761" cy="1081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3667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2029</TotalTime>
  <Words>512</Words>
  <Application>Microsoft Office PowerPoint</Application>
  <PresentationFormat>Presentación en pantalla (4:3)</PresentationFormat>
  <Paragraphs>73</Paragraphs>
  <Slides>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9" baseType="lpstr">
      <vt:lpstr>Tema de Office</vt:lpstr>
      <vt:lpstr>CS ChemDraw Drawing</vt:lpstr>
      <vt:lpstr>Conceptos básicos en Química Orgánica </vt:lpstr>
      <vt:lpstr>FORMULAS QUIMICO ORGÁNICAS</vt:lpstr>
      <vt:lpstr>Principales series (tipos) de compuestos orgánicos</vt:lpstr>
      <vt:lpstr>Grupo funcional, Radical, Insaturacion, </vt:lpstr>
      <vt:lpstr>Conceptos básicos necesarios para formular</vt:lpstr>
      <vt:lpstr>Nombres de los radicales</vt:lpstr>
      <vt:lpstr>Isomería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Conceptos básicos necesarios para formular y para entender la reactividad de las moléculas orgánicas</dc:title>
  <dc:creator>Usuario</dc:creator>
  <cp:lastModifiedBy>Usuario</cp:lastModifiedBy>
  <cp:revision>56</cp:revision>
  <dcterms:created xsi:type="dcterms:W3CDTF">2017-09-12T08:50:25Z</dcterms:created>
  <dcterms:modified xsi:type="dcterms:W3CDTF">2018-09-14T15:28:34Z</dcterms:modified>
</cp:coreProperties>
</file>